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  <p:sldMasterId id="2147483692" r:id="rId4"/>
  </p:sldMasterIdLst>
  <p:notesMasterIdLst>
    <p:notesMasterId r:id="rId13"/>
  </p:notesMasterIdLst>
  <p:handoutMasterIdLst>
    <p:handoutMasterId r:id="rId14"/>
  </p:handoutMasterIdLst>
  <p:sldIdLst>
    <p:sldId id="397" r:id="rId5"/>
    <p:sldId id="403" r:id="rId6"/>
    <p:sldId id="406" r:id="rId7"/>
    <p:sldId id="407" r:id="rId8"/>
    <p:sldId id="408" r:id="rId9"/>
    <p:sldId id="2134804289" r:id="rId10"/>
    <p:sldId id="400" r:id="rId11"/>
    <p:sldId id="404" r:id="rId12"/>
  </p:sldIdLst>
  <p:sldSz cx="12190413" cy="6859588"/>
  <p:notesSz cx="6858000" cy="9144000"/>
  <p:embeddedFontLst>
    <p:embeddedFont>
      <p:font typeface="굴림체" panose="020B0609000101010101" pitchFamily="49" charset="-127"/>
      <p:regular r:id="rId15"/>
    </p:embeddedFont>
    <p:embeddedFont>
      <p:font typeface="Inter-Regular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118" d="100"/>
          <a:sy n="118" d="100"/>
        </p:scale>
        <p:origin x="258" y="10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9/13/2026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‹Nr.›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549A34-877E-544E-9487-AF07D7EEC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D6BCA3-B22A-EF0A-0DFC-F59FF539E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65D840-B6EC-7D21-3ADD-A79A2E38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ADD6FC-017F-56A3-E152-064D3DCCC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59B92D-D4FF-5AD5-8290-FDA70806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740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32D05-EFDD-AE5A-7317-AA556DBF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D5172D-8D20-67E2-4EC7-12A9FE53F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85DEB2-A3F2-5868-4A22-222E04D3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688629-11C6-D765-320A-E23966826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9C0F0E-CC99-0F8C-0777-826F90677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87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8ED0AD-B72D-A370-1D7C-DF20B86FF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42" y="1710134"/>
            <a:ext cx="10514231" cy="2853398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0C94636-3895-9422-65E1-32061EAC0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42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8B21D2-CD22-4938-CE70-59DB4642D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83BBFA-ECB5-0F96-31A0-D41B5F293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2DEFA4-5F6B-43AE-E97D-238B371DE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3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C13263-FDA4-F633-2AFA-FE9310C79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AE57A2-7528-2315-C834-B1D41249C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9AB44F5-F8EA-2B9A-5BD7-CA4146B03A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77045B3-4FFB-4891-DCE9-090D9245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81288D-00FE-ECCB-C435-48A0D59F9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553E04-4386-EB30-1376-275300213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39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BE3805-24D2-8349-3309-1F7386B0D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1" cy="132587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DF4594-B538-05C5-4B18-FF404910A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4422D24-07EB-E848-43E4-1D44C7BB4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6" cy="3685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B662F89-F804-6E18-A81A-F0A730403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397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0101F8-4B30-5E64-510E-1BD24BEE1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397" y="2505655"/>
            <a:ext cx="5182513" cy="3685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EAB98A5-9653-6650-4593-AA178D7F2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0DD3103-624D-D273-6605-823675FD6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A429D04-F852-4DF0-BF7C-5AEFF5DAE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05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E896F-320A-7B5F-2691-C3CBD2D27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305680-FBA9-9D3D-2723-346F7A4E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CC6E8C7-B833-5522-325F-03C35BF61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D981EF0-FEA9-CA50-E5F8-CA56BF8B0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6206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BD0DD5F-998F-2747-D5CA-A0F385A3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EFB90FF-F6D8-4AC6-EAFB-2B64FCE47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FC0A75-2E93-81D6-CBD3-294642CF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66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C6875A-BE17-131F-A5E9-FDB6E15A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09EEBB-3EB9-BCF9-7B14-08B589074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3D98D6A-3460-4BEB-7BFA-7D194BB6C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272265-FAA5-6E32-91B6-BDDCF561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C447DD0-3784-A5AE-B3AD-A14F1458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C17036-584E-8599-63A5-B4D51CCB5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12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67C20A-2124-12CA-8EE1-7DE32C1C8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7DD6D6A-7189-D2B3-737C-4FDB50BBE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D0301D-19DA-A934-BCED-1E5B930C5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CEE566C-1288-188E-9CDF-9D9FFC1CD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7247CC-A6AA-B21C-DE1F-52272309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4330A64-8AAF-B0FB-25B6-F33F5592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7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D0D3D-6E5B-97E0-69AD-C3E41D405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2C14226-B052-9DFE-4366-C03EE2A9D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81787A-D0FF-5F54-4330-4F51C8908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86E428-2FB0-6B4F-D124-DFAD59598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48058B-8C28-8B27-32B7-CF283AD10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384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E91B43C-94B3-7FC6-ED4C-08A00C9D9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CA2EE6-972C-21A5-F6E9-F9011AD47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3D5350-52C4-4960-C829-2ADADBCEF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06536F-F2C2-44D2-601F-325808649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F8EEE6-0039-FCC2-1B3A-3DE08E0EA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839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EA456C8-F3D4-5B8E-A17C-DB9C5884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1" y="365210"/>
            <a:ext cx="10514231" cy="1325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92A3FA-5AA2-9F58-DCDF-4452A843F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76ACE5A-C018-C8FD-6645-9BA9A6310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BCC94B-841B-4172-A8A7-A34EEA0C0912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41768A-9565-DBE5-B1BC-E8127F061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8902D8-E8CE-4FD3-B2C1-BD085C83A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F7DFF-2CEC-41C8-94D0-E02AF5F291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582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-10958" y="-22502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25794" y="3135812"/>
            <a:ext cx="970045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Regulatory governance and institutional capacity: Experiences from a multi-sector regulator </a:t>
            </a:r>
          </a:p>
          <a:p>
            <a:endParaRPr lang="en-US" sz="36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Annegret Groebel – BNetzA (Germany)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35637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Concurrent Session 4B	 23/September/2026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Multi-sector regulatory responsibilities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More responsibilities for the regulator within its core field: </a:t>
            </a:r>
          </a:p>
          <a:p>
            <a:pPr lvl="1"/>
            <a:r>
              <a:rPr lang="en-US" dirty="0"/>
              <a:t>e.g. energy regulation: not only the traditional grid regulation, but a responsibility for the energy transition</a:t>
            </a:r>
          </a:p>
          <a:p>
            <a:pPr lvl="1"/>
            <a:r>
              <a:rPr lang="en-US" dirty="0"/>
              <a:t>e.g. telecommunications: not only the traditional grid regulation, but a responsibility for the digital transition</a:t>
            </a:r>
          </a:p>
          <a:p>
            <a:r>
              <a:rPr lang="en-US" dirty="0"/>
              <a:t>More areas/sectors of regulation: </a:t>
            </a:r>
          </a:p>
          <a:p>
            <a:pPr lvl="1"/>
            <a:r>
              <a:rPr lang="en-US" dirty="0"/>
              <a:t>e.g. for energy regulators water and waste management were added</a:t>
            </a:r>
          </a:p>
          <a:p>
            <a:pPr lvl="1"/>
            <a:r>
              <a:rPr lang="en-US" dirty="0"/>
              <a:t>e.g. for telecommunications regulators: digital topics such as digital services, data and AI were added</a:t>
            </a:r>
          </a:p>
          <a:p>
            <a:r>
              <a:rPr lang="en-US" dirty="0"/>
              <a:t>New fields/topics were added:</a:t>
            </a:r>
          </a:p>
          <a:p>
            <a:pPr lvl="1"/>
            <a:r>
              <a:rPr lang="en-US" dirty="0"/>
              <a:t>Crisis management,</a:t>
            </a:r>
          </a:p>
          <a:p>
            <a:pPr lvl="1"/>
            <a:r>
              <a:rPr lang="en-US" dirty="0"/>
              <a:t>Cybersecurity + resilience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13"/>
          </p:nvPr>
        </p:nvSpPr>
        <p:spPr>
          <a:xfrm>
            <a:off x="1524000" y="947255"/>
            <a:ext cx="9142413" cy="685800"/>
          </a:xfrm>
        </p:spPr>
        <p:txBody>
          <a:bodyPr/>
          <a:lstStyle/>
          <a:p>
            <a:r>
              <a:rPr lang="en-US" dirty="0"/>
              <a:t>Evolution</a:t>
            </a: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Multi-sector regulatory responsibilities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558800" y="1549550"/>
            <a:ext cx="10850970" cy="3523721"/>
          </a:xfrm>
        </p:spPr>
        <p:txBody>
          <a:bodyPr/>
          <a:lstStyle/>
          <a:p>
            <a:r>
              <a:rPr lang="en-US" dirty="0"/>
              <a:t>The regulators need to adapt the organizational structure and the internal decision making process to ensure</a:t>
            </a:r>
          </a:p>
          <a:p>
            <a:pPr lvl="1"/>
            <a:r>
              <a:rPr lang="en-US" dirty="0"/>
              <a:t>Consistency across sectors (e.g. for WACC determination) – formal consistency requirement</a:t>
            </a:r>
          </a:p>
          <a:p>
            <a:pPr lvl="1"/>
            <a:r>
              <a:rPr lang="en-US" dirty="0"/>
              <a:t>Tackle new cross-cutting topics such as cybersecurity and resilience which impact all sectors alike and aligned</a:t>
            </a:r>
          </a:p>
          <a:p>
            <a:r>
              <a:rPr lang="en-US" dirty="0"/>
              <a:t>Learn from the various sectors and use synergies </a:t>
            </a:r>
          </a:p>
          <a:p>
            <a:pPr lvl="1"/>
            <a:r>
              <a:rPr lang="en-US" dirty="0"/>
              <a:t>e.g. by internal rotation of staff</a:t>
            </a:r>
          </a:p>
          <a:p>
            <a:pPr lvl="1"/>
            <a:r>
              <a:rPr lang="en-US" dirty="0"/>
              <a:t>e.g. setting up internal working groups on topics relevant for all sectors</a:t>
            </a:r>
          </a:p>
          <a:p>
            <a:pPr lvl="1"/>
            <a:r>
              <a:rPr lang="en-US" dirty="0"/>
              <a:t>e.g. by improving internal coordination between different departments (horizontal approach) </a:t>
            </a:r>
          </a:p>
          <a:p>
            <a:r>
              <a:rPr lang="en-US" dirty="0"/>
              <a:t>Use new tools across the entire organization</a:t>
            </a:r>
          </a:p>
          <a:p>
            <a:pPr lvl="1"/>
            <a:r>
              <a:rPr lang="en-US" dirty="0"/>
              <a:t>e.g. setting up expert groups to test e.g. new IT tools and introduce it after testing it in one sector/area across the entire organization</a:t>
            </a:r>
          </a:p>
          <a:p>
            <a:pPr lvl="1"/>
            <a:r>
              <a:rPr lang="en-US" dirty="0"/>
              <a:t>e.g. by scaling up data bases and unify data management to reap synergies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13"/>
          </p:nvPr>
        </p:nvSpPr>
        <p:spPr>
          <a:xfrm>
            <a:off x="1524000" y="804334"/>
            <a:ext cx="9142413" cy="685800"/>
          </a:xfrm>
        </p:spPr>
        <p:txBody>
          <a:bodyPr/>
          <a:lstStyle/>
          <a:p>
            <a:r>
              <a:rPr lang="en-US" dirty="0"/>
              <a:t>Impact and Consequences</a:t>
            </a:r>
          </a:p>
        </p:txBody>
      </p:sp>
    </p:spTree>
    <p:extLst>
      <p:ext uri="{BB962C8B-B14F-4D97-AF65-F5344CB8AC3E}">
        <p14:creationId xmlns:p14="http://schemas.microsoft.com/office/powerpoint/2010/main" val="3729631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Multi-sector regulatory responsibilities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558800" y="1549550"/>
            <a:ext cx="10850970" cy="3523721"/>
          </a:xfrm>
        </p:spPr>
        <p:txBody>
          <a:bodyPr/>
          <a:lstStyle/>
          <a:p>
            <a:r>
              <a:rPr lang="en-US" dirty="0"/>
              <a:t>The organizational structure must be flexible to react fast and ensure a comprehensive decision making process for all sectors</a:t>
            </a:r>
          </a:p>
          <a:p>
            <a:pPr lvl="1"/>
            <a:r>
              <a:rPr lang="en-US" dirty="0"/>
              <a:t>Organizational structure and internal decision making rules need to match and be adaptable to react fast to faster moving environments taking into account cross-sectoral interdependencies</a:t>
            </a:r>
          </a:p>
          <a:p>
            <a:pPr lvl="1"/>
            <a:r>
              <a:rPr lang="en-US" dirty="0"/>
              <a:t>Ensure to use “economies of scale and scope” of the organization for effective decision taking</a:t>
            </a:r>
          </a:p>
          <a:p>
            <a:r>
              <a:rPr lang="en-US" dirty="0"/>
              <a:t>Efficient use of resources </a:t>
            </a:r>
          </a:p>
          <a:p>
            <a:pPr lvl="1"/>
            <a:r>
              <a:rPr lang="en-US" dirty="0"/>
              <a:t>e.g. by internal rotation of staff and banking on the “learning curve”</a:t>
            </a:r>
          </a:p>
          <a:p>
            <a:pPr lvl="1"/>
            <a:r>
              <a:rPr lang="en-US" dirty="0"/>
              <a:t>e.g. by spreading decisions and knowledge across the entire organization</a:t>
            </a:r>
          </a:p>
          <a:p>
            <a:pPr lvl="1"/>
            <a:r>
              <a:rPr lang="en-US" dirty="0"/>
              <a:t>e.g. by improving internal coordination (horizontal) and interaction between all organizational levels (vertical approach) to reap the advantages of a multi-sector regulator</a:t>
            </a:r>
          </a:p>
          <a:p>
            <a:r>
              <a:rPr lang="en-US" dirty="0"/>
              <a:t>Protect and safeguard regulatory independence across the whole organization</a:t>
            </a:r>
          </a:p>
          <a:p>
            <a:pPr lvl="1"/>
            <a:r>
              <a:rPr lang="en-US" dirty="0"/>
              <a:t>Embanking on the “levelling-up effect” – the strictest independence requirements should set the standard for the whole organization</a:t>
            </a:r>
          </a:p>
          <a:p>
            <a:pPr lvl="1"/>
            <a:r>
              <a:rPr lang="en-US" dirty="0"/>
              <a:t>Improve “change management” to react to new tasks and challenges fast(er) without compromising on regulatory predictability and professional decision taking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13"/>
          </p:nvPr>
        </p:nvSpPr>
        <p:spPr>
          <a:xfrm>
            <a:off x="1524000" y="804334"/>
            <a:ext cx="9142413" cy="685800"/>
          </a:xfrm>
        </p:spPr>
        <p:txBody>
          <a:bodyPr/>
          <a:lstStyle/>
          <a:p>
            <a:r>
              <a:rPr lang="en-US" dirty="0"/>
              <a:t>Lessons learnt and guarantee regulatory independence</a:t>
            </a:r>
          </a:p>
        </p:txBody>
      </p:sp>
    </p:spTree>
    <p:extLst>
      <p:ext uri="{BB962C8B-B14F-4D97-AF65-F5344CB8AC3E}">
        <p14:creationId xmlns:p14="http://schemas.microsoft.com/office/powerpoint/2010/main" val="4252140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D5A3373-1EAE-408E-E2FC-B9C9BC244FCF}"/>
              </a:ext>
            </a:extLst>
          </p:cNvPr>
          <p:cNvSpPr/>
          <p:nvPr/>
        </p:nvSpPr>
        <p:spPr>
          <a:xfrm>
            <a:off x="338879" y="486208"/>
            <a:ext cx="11512655" cy="631251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buClrTx/>
            </a:pPr>
            <a:endParaRPr lang="de-DE" sz="18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E75B1AC-2A6C-07DC-FCC9-B1840E836BC1}"/>
              </a:ext>
            </a:extLst>
          </p:cNvPr>
          <p:cNvSpPr txBox="1"/>
          <p:nvPr/>
        </p:nvSpPr>
        <p:spPr>
          <a:xfrm>
            <a:off x="1187241" y="629312"/>
            <a:ext cx="9641026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Institutional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framework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/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set-up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–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mandate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/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responsibilities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/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powers</a:t>
            </a:r>
            <a:b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ensuring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professional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independent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regulatory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decisions</a:t>
            </a:r>
            <a:endParaRPr lang="de-DE" sz="18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3A9A74A-4C4D-1690-F40A-6594CAA506EB}"/>
              </a:ext>
            </a:extLst>
          </p:cNvPr>
          <p:cNvSpPr txBox="1"/>
          <p:nvPr/>
        </p:nvSpPr>
        <p:spPr>
          <a:xfrm>
            <a:off x="1109725" y="6134671"/>
            <a:ext cx="10065040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Fundamental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regulatory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principles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–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predictability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,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cost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efficiency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,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providing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right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price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signals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based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on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thorough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economic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/legal/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technical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analysis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to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effectively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use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the</a:t>
            </a:r>
            <a:r>
              <a:rPr lang="de-DE" sz="18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discretion</a:t>
            </a:r>
            <a:endParaRPr lang="de-DE" sz="18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FEDC96E4-5104-6F9E-F838-82FB49151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179" y="2757996"/>
            <a:ext cx="4539604" cy="2569924"/>
          </a:xfrm>
          <a:prstGeom prst="triangle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265A7F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defTabSz="914309">
              <a:spcBef>
                <a:spcPct val="0"/>
              </a:spcBef>
              <a:buClrTx/>
              <a:buSzTx/>
              <a:buNone/>
            </a:pPr>
            <a:endParaRPr lang="de-DE" altLang="de-DE" sz="2400" kern="1200">
              <a:solidFill>
                <a:prstClr val="black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Flussdiagramm: Zusammenführen 7">
            <a:extLst>
              <a:ext uri="{FF2B5EF4-FFF2-40B4-BE49-F238E27FC236}">
                <a16:creationId xmlns:a16="http://schemas.microsoft.com/office/drawing/2014/main" id="{85B5E70C-0D42-2478-E622-3A3ABDBFD1F4}"/>
              </a:ext>
            </a:extLst>
          </p:cNvPr>
          <p:cNvSpPr/>
          <p:nvPr/>
        </p:nvSpPr>
        <p:spPr>
          <a:xfrm>
            <a:off x="3808179" y="2211416"/>
            <a:ext cx="4539604" cy="2679903"/>
          </a:xfrm>
          <a:prstGeom prst="flowChartMerg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buClrTx/>
            </a:pPr>
            <a:endParaRPr lang="de-DE" sz="18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F5220CF-8DBD-2CE9-EBA8-55AC48D62AB4}"/>
              </a:ext>
            </a:extLst>
          </p:cNvPr>
          <p:cNvSpPr txBox="1"/>
          <p:nvPr/>
        </p:nvSpPr>
        <p:spPr>
          <a:xfrm>
            <a:off x="4831435" y="2500617"/>
            <a:ext cx="2328104" cy="17540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Organisational</a:t>
            </a:r>
          </a:p>
          <a:p>
            <a:pPr algn="ctr" defTabSz="914309">
              <a:buClrTx/>
            </a:pPr>
            <a:endParaRPr lang="de-DE" sz="18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  <a:p>
            <a:pPr algn="ctr" defTabSz="914309">
              <a:buClrTx/>
            </a:pPr>
            <a:b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  </a:t>
            </a:r>
            <a:r>
              <a:rPr lang="de-DE" sz="1800" kern="1200" dirty="0" err="1">
                <a:solidFill>
                  <a:srgbClr val="00B050"/>
                </a:solidFill>
                <a:latin typeface="Aptos" panose="02110004020202020204"/>
                <a:ea typeface="+mn-ea"/>
                <a:cs typeface="+mn-cs"/>
              </a:rPr>
              <a:t>structure</a:t>
            </a:r>
            <a:r>
              <a:rPr lang="de-DE" sz="1800" kern="1200" dirty="0">
                <a:solidFill>
                  <a:srgbClr val="00B050"/>
                </a:solidFill>
                <a:latin typeface="Aptos" panose="02110004020202020204"/>
                <a:ea typeface="+mn-ea"/>
                <a:cs typeface="+mn-cs"/>
              </a:rPr>
              <a:t> </a:t>
            </a:r>
            <a:br>
              <a:rPr lang="de-DE" sz="1800" kern="1200" dirty="0">
                <a:solidFill>
                  <a:srgbClr val="00B050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sz="1800" kern="1200" dirty="0">
                <a:solidFill>
                  <a:srgbClr val="00B050"/>
                </a:solidFill>
                <a:latin typeface="Aptos" panose="02110004020202020204"/>
                <a:ea typeface="+mn-ea"/>
                <a:cs typeface="+mn-cs"/>
              </a:rPr>
              <a:t>   +</a:t>
            </a:r>
            <a:br>
              <a:rPr lang="de-DE" sz="1800" kern="1200" dirty="0">
                <a:solidFill>
                  <a:srgbClr val="00B050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sz="1800" kern="1200" dirty="0">
                <a:solidFill>
                  <a:srgbClr val="00B050"/>
                </a:solidFill>
                <a:latin typeface="Aptos" panose="02110004020202020204"/>
                <a:ea typeface="+mn-ea"/>
                <a:cs typeface="+mn-cs"/>
              </a:rPr>
              <a:t>   </a:t>
            </a:r>
            <a:r>
              <a:rPr lang="de-DE" sz="1800" kern="1200" dirty="0" err="1">
                <a:solidFill>
                  <a:srgbClr val="00B050"/>
                </a:solidFill>
                <a:latin typeface="Aptos" panose="02110004020202020204"/>
                <a:ea typeface="+mn-ea"/>
                <a:cs typeface="+mn-cs"/>
              </a:rPr>
              <a:t>processes</a:t>
            </a:r>
            <a:endParaRPr lang="de-DE" sz="1800" kern="1200" dirty="0">
              <a:solidFill>
                <a:srgbClr val="00B050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B3B38BB-1585-0DE3-113D-62D33015742E}"/>
              </a:ext>
            </a:extLst>
          </p:cNvPr>
          <p:cNvSpPr txBox="1"/>
          <p:nvPr/>
        </p:nvSpPr>
        <p:spPr>
          <a:xfrm>
            <a:off x="4977531" y="4862874"/>
            <a:ext cx="2654728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>
              <a:buClrTx/>
            </a:pP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Decision</a:t>
            </a: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making</a:t>
            </a: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rules</a:t>
            </a:r>
            <a:endParaRPr lang="de-DE" sz="18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DBE46C2-C304-963E-D602-785AA589C4B6}"/>
              </a:ext>
            </a:extLst>
          </p:cNvPr>
          <p:cNvSpPr/>
          <p:nvPr/>
        </p:nvSpPr>
        <p:spPr>
          <a:xfrm>
            <a:off x="3450417" y="1339695"/>
            <a:ext cx="5224243" cy="6128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buClrTx/>
            </a:pPr>
            <a:endParaRPr lang="de-DE" sz="18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901EAB6-FFD6-CE46-58A6-C9F23E3D3980}"/>
              </a:ext>
            </a:extLst>
          </p:cNvPr>
          <p:cNvSpPr txBox="1"/>
          <p:nvPr/>
        </p:nvSpPr>
        <p:spPr>
          <a:xfrm>
            <a:off x="4563454" y="1339695"/>
            <a:ext cx="2798495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Energy +</a:t>
            </a:r>
            <a:b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Energy Transition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1A9D3A3-56DD-7D28-FCEC-FC40347D90B2}"/>
              </a:ext>
            </a:extLst>
          </p:cNvPr>
          <p:cNvSpPr/>
          <p:nvPr/>
        </p:nvSpPr>
        <p:spPr>
          <a:xfrm>
            <a:off x="3450418" y="5477156"/>
            <a:ext cx="5390281" cy="6128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buClrTx/>
            </a:pPr>
            <a:endParaRPr lang="de-DE" sz="18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6101439-0B86-1206-8D27-18AE0D335B4E}"/>
              </a:ext>
            </a:extLst>
          </p:cNvPr>
          <p:cNvSpPr txBox="1"/>
          <p:nvPr/>
        </p:nvSpPr>
        <p:spPr>
          <a:xfrm>
            <a:off x="4563454" y="5437899"/>
            <a:ext cx="3325864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Telecommunications +</a:t>
            </a:r>
            <a:b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Digital Transition / </a:t>
            </a: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Platforms</a:t>
            </a:r>
            <a:endParaRPr lang="de-DE" sz="18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11448AF-82C5-DF8E-5EC4-C1497336D7F4}"/>
              </a:ext>
            </a:extLst>
          </p:cNvPr>
          <p:cNvSpPr/>
          <p:nvPr/>
        </p:nvSpPr>
        <p:spPr>
          <a:xfrm>
            <a:off x="773826" y="3244939"/>
            <a:ext cx="1928602" cy="6128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buClrTx/>
            </a:pPr>
            <a:endParaRPr lang="de-DE" sz="18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9892208-9181-7C77-52CB-D334DEFC26B8}"/>
              </a:ext>
            </a:extLst>
          </p:cNvPr>
          <p:cNvSpPr/>
          <p:nvPr/>
        </p:nvSpPr>
        <p:spPr>
          <a:xfrm>
            <a:off x="9079208" y="3162772"/>
            <a:ext cx="2234024" cy="67747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buClrTx/>
            </a:pPr>
            <a:endParaRPr lang="de-DE" sz="18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B3BA50A-0B19-FA8C-E1E6-6702EBAF8827}"/>
              </a:ext>
            </a:extLst>
          </p:cNvPr>
          <p:cNvSpPr txBox="1"/>
          <p:nvPr/>
        </p:nvSpPr>
        <p:spPr>
          <a:xfrm>
            <a:off x="463434" y="3215882"/>
            <a:ext cx="2673940" cy="646247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Postal </a:t>
            </a: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markets</a:t>
            </a:r>
            <a:b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e-commerce</a:t>
            </a:r>
            <a:endParaRPr lang="de-DE" sz="18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29146D3-1C15-5A41-783D-6673D9F9EB72}"/>
              </a:ext>
            </a:extLst>
          </p:cNvPr>
          <p:cNvSpPr txBox="1"/>
          <p:nvPr/>
        </p:nvSpPr>
        <p:spPr>
          <a:xfrm>
            <a:off x="8840699" y="3194003"/>
            <a:ext cx="2610339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Railway</a:t>
            </a:r>
            <a:b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new</a:t>
            </a: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transport</a:t>
            </a:r>
            <a:r>
              <a:rPr lang="de-DE" sz="18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sz="180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modes</a:t>
            </a:r>
            <a:endParaRPr lang="de-DE" sz="18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12767072-155A-BF2F-C30B-46BFD92203BC}"/>
              </a:ext>
            </a:extLst>
          </p:cNvPr>
          <p:cNvCxnSpPr>
            <a:cxnSpLocks/>
          </p:cNvCxnSpPr>
          <p:nvPr/>
        </p:nvCxnSpPr>
        <p:spPr>
          <a:xfrm flipH="1">
            <a:off x="3656794" y="1985941"/>
            <a:ext cx="7950" cy="34032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2984CBDF-F858-55E8-86EB-13465592448C}"/>
              </a:ext>
            </a:extLst>
          </p:cNvPr>
          <p:cNvCxnSpPr>
            <a:cxnSpLocks/>
          </p:cNvCxnSpPr>
          <p:nvPr/>
        </p:nvCxnSpPr>
        <p:spPr>
          <a:xfrm flipV="1">
            <a:off x="8506788" y="1985941"/>
            <a:ext cx="0" cy="34032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E8863A97-FECB-9085-A8F6-0E491BF0FBD3}"/>
              </a:ext>
            </a:extLst>
          </p:cNvPr>
          <p:cNvCxnSpPr>
            <a:cxnSpLocks/>
            <a:endCxn id="17" idx="2"/>
          </p:cNvCxnSpPr>
          <p:nvPr/>
        </p:nvCxnSpPr>
        <p:spPr>
          <a:xfrm flipH="1" flipV="1">
            <a:off x="1800404" y="3862129"/>
            <a:ext cx="1731750" cy="15270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4FB4C6A9-084B-96C4-F438-A7A9964E7989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8748279" y="3840250"/>
            <a:ext cx="1397590" cy="15976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Freeform 16">
            <a:extLst>
              <a:ext uri="{FF2B5EF4-FFF2-40B4-BE49-F238E27FC236}">
                <a16:creationId xmlns:a16="http://schemas.microsoft.com/office/drawing/2014/main" id="{02996AF5-6A13-7EE4-E1EC-2F2FF1A8F675}"/>
              </a:ext>
            </a:extLst>
          </p:cNvPr>
          <p:cNvSpPr/>
          <p:nvPr/>
        </p:nvSpPr>
        <p:spPr>
          <a:xfrm>
            <a:off x="8801611" y="1146079"/>
            <a:ext cx="2326111" cy="1611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713830"/>
              <a:gd name="f7" fmla="val 856915"/>
              <a:gd name="f8" fmla="val 383654"/>
              <a:gd name="f9" fmla="val 1330176"/>
              <a:gd name="f10" fmla="+- 0 0 -90"/>
              <a:gd name="f11" fmla="*/ f3 1 1713830"/>
              <a:gd name="f12" fmla="*/ f4 1 1713830"/>
              <a:gd name="f13" fmla="+- f6 0 f5"/>
              <a:gd name="f14" fmla="*/ f10 f0 1"/>
              <a:gd name="f15" fmla="*/ f13 1 1713830"/>
              <a:gd name="f16" fmla="*/ 0 f13 1"/>
              <a:gd name="f17" fmla="*/ 856915 f13 1"/>
              <a:gd name="f18" fmla="*/ 1713830 f13 1"/>
              <a:gd name="f19" fmla="*/ f14 1 f2"/>
              <a:gd name="f20" fmla="*/ f16 1 1713830"/>
              <a:gd name="f21" fmla="*/ f17 1 1713830"/>
              <a:gd name="f22" fmla="*/ f18 1 1713830"/>
              <a:gd name="f23" fmla="*/ f5 1 f15"/>
              <a:gd name="f24" fmla="*/ f6 1 f15"/>
              <a:gd name="f25" fmla="+- f19 0 f1"/>
              <a:gd name="f26" fmla="*/ f20 1 f15"/>
              <a:gd name="f27" fmla="*/ f21 1 f15"/>
              <a:gd name="f28" fmla="*/ f22 1 f15"/>
              <a:gd name="f29" fmla="*/ f23 f11 1"/>
              <a:gd name="f30" fmla="*/ f24 f11 1"/>
              <a:gd name="f31" fmla="*/ f24 f12 1"/>
              <a:gd name="f32" fmla="*/ f23 f12 1"/>
              <a:gd name="f33" fmla="*/ f26 f11 1"/>
              <a:gd name="f34" fmla="*/ f27 f12 1"/>
              <a:gd name="f35" fmla="*/ f27 f11 1"/>
              <a:gd name="f36" fmla="*/ f26 f12 1"/>
              <a:gd name="f37" fmla="*/ f28 f11 1"/>
              <a:gd name="f38" fmla="*/ f2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33" y="f34"/>
              </a:cxn>
              <a:cxn ang="f25">
                <a:pos x="f35" y="f36"/>
              </a:cxn>
              <a:cxn ang="f25">
                <a:pos x="f37" y="f34"/>
              </a:cxn>
              <a:cxn ang="f25">
                <a:pos x="f35" y="f38"/>
              </a:cxn>
              <a:cxn ang="f25">
                <a:pos x="f33" y="f34"/>
              </a:cxn>
            </a:cxnLst>
            <a:rect l="f29" t="f32" r="f30" b="f31"/>
            <a:pathLst>
              <a:path w="1713830" h="1713830">
                <a:moveTo>
                  <a:pt x="f5" y="f7"/>
                </a:moveTo>
                <a:cubicBezTo>
                  <a:pt x="f5" y="f8"/>
                  <a:pt x="f8" y="f5"/>
                  <a:pt x="f7" y="f5"/>
                </a:cubicBezTo>
                <a:cubicBezTo>
                  <a:pt x="f9" y="f5"/>
                  <a:pt x="f6" y="f8"/>
                  <a:pt x="f6" y="f7"/>
                </a:cubicBezTo>
                <a:cubicBezTo>
                  <a:pt x="f6" y="f9"/>
                  <a:pt x="f9" y="f6"/>
                  <a:pt x="f7" y="f6"/>
                </a:cubicBezTo>
                <a:cubicBezTo>
                  <a:pt x="f8" y="f6"/>
                  <a:pt x="f5" y="f9"/>
                  <a:pt x="f5" y="f7"/>
                </a:cubicBezTo>
                <a:close/>
              </a:path>
            </a:pathLst>
          </a:custGeom>
          <a:solidFill>
            <a:srgbClr val="FF0000"/>
          </a:solidFill>
          <a:ln w="12701">
            <a:solidFill>
              <a:srgbClr val="FFFFFF"/>
            </a:solidFill>
            <a:prstDash val="solid"/>
            <a:miter/>
          </a:ln>
        </p:spPr>
        <p:txBody>
          <a:bodyPr vert="horz" wrap="square" lIns="376427" tIns="376427" rIns="376427" bIns="376427" anchor="ctr" anchorCtr="1" compatLnSpc="1"/>
          <a:lstStyle/>
          <a:p>
            <a:pPr algn="ctr" defTabSz="933363">
              <a:lnSpc>
                <a:spcPct val="90000"/>
              </a:lnSpc>
              <a:spcAft>
                <a:spcPts val="900"/>
              </a:spcAft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dirty="0">
                <a:solidFill>
                  <a:srgbClr val="FFFFFF"/>
                </a:solidFill>
                <a:latin typeface="Aptos" panose="02110004020202020204"/>
                <a:ea typeface="+mn-ea"/>
                <a:cs typeface="+mn-cs"/>
              </a:rPr>
              <a:t>Crisis Management</a:t>
            </a:r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1AB48B47-1F93-E39E-CC90-BE4C077DEBBB}"/>
              </a:ext>
            </a:extLst>
          </p:cNvPr>
          <p:cNvSpPr/>
          <p:nvPr/>
        </p:nvSpPr>
        <p:spPr>
          <a:xfrm>
            <a:off x="909648" y="1202205"/>
            <a:ext cx="2381764" cy="1611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713830"/>
              <a:gd name="f7" fmla="val 856915"/>
              <a:gd name="f8" fmla="val 383654"/>
              <a:gd name="f9" fmla="val 1330176"/>
              <a:gd name="f10" fmla="+- 0 0 -90"/>
              <a:gd name="f11" fmla="*/ f3 1 1713830"/>
              <a:gd name="f12" fmla="*/ f4 1 1713830"/>
              <a:gd name="f13" fmla="+- f6 0 f5"/>
              <a:gd name="f14" fmla="*/ f10 f0 1"/>
              <a:gd name="f15" fmla="*/ f13 1 1713830"/>
              <a:gd name="f16" fmla="*/ 0 f13 1"/>
              <a:gd name="f17" fmla="*/ 856915 f13 1"/>
              <a:gd name="f18" fmla="*/ 1713830 f13 1"/>
              <a:gd name="f19" fmla="*/ f14 1 f2"/>
              <a:gd name="f20" fmla="*/ f16 1 1713830"/>
              <a:gd name="f21" fmla="*/ f17 1 1713830"/>
              <a:gd name="f22" fmla="*/ f18 1 1713830"/>
              <a:gd name="f23" fmla="*/ f5 1 f15"/>
              <a:gd name="f24" fmla="*/ f6 1 f15"/>
              <a:gd name="f25" fmla="+- f19 0 f1"/>
              <a:gd name="f26" fmla="*/ f20 1 f15"/>
              <a:gd name="f27" fmla="*/ f21 1 f15"/>
              <a:gd name="f28" fmla="*/ f22 1 f15"/>
              <a:gd name="f29" fmla="*/ f23 f11 1"/>
              <a:gd name="f30" fmla="*/ f24 f11 1"/>
              <a:gd name="f31" fmla="*/ f24 f12 1"/>
              <a:gd name="f32" fmla="*/ f23 f12 1"/>
              <a:gd name="f33" fmla="*/ f26 f11 1"/>
              <a:gd name="f34" fmla="*/ f27 f12 1"/>
              <a:gd name="f35" fmla="*/ f27 f11 1"/>
              <a:gd name="f36" fmla="*/ f26 f12 1"/>
              <a:gd name="f37" fmla="*/ f28 f11 1"/>
              <a:gd name="f38" fmla="*/ f2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33" y="f34"/>
              </a:cxn>
              <a:cxn ang="f25">
                <a:pos x="f35" y="f36"/>
              </a:cxn>
              <a:cxn ang="f25">
                <a:pos x="f37" y="f34"/>
              </a:cxn>
              <a:cxn ang="f25">
                <a:pos x="f35" y="f38"/>
              </a:cxn>
              <a:cxn ang="f25">
                <a:pos x="f33" y="f34"/>
              </a:cxn>
            </a:cxnLst>
            <a:rect l="f29" t="f32" r="f30" b="f31"/>
            <a:pathLst>
              <a:path w="1713830" h="1713830">
                <a:moveTo>
                  <a:pt x="f5" y="f7"/>
                </a:moveTo>
                <a:cubicBezTo>
                  <a:pt x="f5" y="f8"/>
                  <a:pt x="f8" y="f5"/>
                  <a:pt x="f7" y="f5"/>
                </a:cubicBezTo>
                <a:cubicBezTo>
                  <a:pt x="f9" y="f5"/>
                  <a:pt x="f6" y="f8"/>
                  <a:pt x="f6" y="f7"/>
                </a:cubicBezTo>
                <a:cubicBezTo>
                  <a:pt x="f6" y="f9"/>
                  <a:pt x="f9" y="f6"/>
                  <a:pt x="f7" y="f6"/>
                </a:cubicBezTo>
                <a:cubicBezTo>
                  <a:pt x="f8" y="f6"/>
                  <a:pt x="f5" y="f9"/>
                  <a:pt x="f5" y="f7"/>
                </a:cubicBezTo>
                <a:close/>
              </a:path>
            </a:pathLst>
          </a:custGeom>
          <a:solidFill>
            <a:srgbClr val="FF0000"/>
          </a:solidFill>
          <a:ln w="12701">
            <a:solidFill>
              <a:srgbClr val="FFFFFF"/>
            </a:solidFill>
            <a:prstDash val="solid"/>
            <a:miter/>
          </a:ln>
        </p:spPr>
        <p:txBody>
          <a:bodyPr vert="horz" wrap="square" lIns="376427" tIns="376427" rIns="376427" bIns="376427" anchor="ctr" anchorCtr="1" compatLnSpc="1"/>
          <a:lstStyle/>
          <a:p>
            <a:pPr algn="ctr" defTabSz="933363">
              <a:lnSpc>
                <a:spcPct val="90000"/>
              </a:lnSpc>
              <a:spcAft>
                <a:spcPts val="900"/>
              </a:spcAft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dirty="0">
                <a:solidFill>
                  <a:srgbClr val="FFFFFF"/>
                </a:solidFill>
                <a:latin typeface="Aptos" panose="02110004020202020204"/>
                <a:ea typeface="+mn-ea"/>
                <a:cs typeface="+mn-cs"/>
              </a:rPr>
              <a:t>Resilience</a:t>
            </a:r>
          </a:p>
          <a:p>
            <a:pPr algn="ctr" defTabSz="933363">
              <a:lnSpc>
                <a:spcPct val="90000"/>
              </a:lnSpc>
              <a:spcAft>
                <a:spcPts val="900"/>
              </a:spcAft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dirty="0">
                <a:solidFill>
                  <a:srgbClr val="FFFFFF"/>
                </a:solidFill>
                <a:latin typeface="Aptos" panose="02110004020202020204"/>
                <a:ea typeface="+mn-ea"/>
                <a:cs typeface="+mn-cs"/>
              </a:rPr>
              <a:t>Cybersecurity</a:t>
            </a:r>
          </a:p>
        </p:txBody>
      </p:sp>
      <p:sp>
        <p:nvSpPr>
          <p:cNvPr id="42" name="Freeform 16">
            <a:extLst>
              <a:ext uri="{FF2B5EF4-FFF2-40B4-BE49-F238E27FC236}">
                <a16:creationId xmlns:a16="http://schemas.microsoft.com/office/drawing/2014/main" id="{137DA302-7B8B-2E9E-F309-C8F02EB77D39}"/>
              </a:ext>
            </a:extLst>
          </p:cNvPr>
          <p:cNvSpPr/>
          <p:nvPr/>
        </p:nvSpPr>
        <p:spPr>
          <a:xfrm>
            <a:off x="604549" y="4591147"/>
            <a:ext cx="2344669" cy="16185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713830"/>
              <a:gd name="f7" fmla="val 856915"/>
              <a:gd name="f8" fmla="val 383654"/>
              <a:gd name="f9" fmla="val 1330176"/>
              <a:gd name="f10" fmla="+- 0 0 -90"/>
              <a:gd name="f11" fmla="*/ f3 1 1713830"/>
              <a:gd name="f12" fmla="*/ f4 1 1713830"/>
              <a:gd name="f13" fmla="+- f6 0 f5"/>
              <a:gd name="f14" fmla="*/ f10 f0 1"/>
              <a:gd name="f15" fmla="*/ f13 1 1713830"/>
              <a:gd name="f16" fmla="*/ 0 f13 1"/>
              <a:gd name="f17" fmla="*/ 856915 f13 1"/>
              <a:gd name="f18" fmla="*/ 1713830 f13 1"/>
              <a:gd name="f19" fmla="*/ f14 1 f2"/>
              <a:gd name="f20" fmla="*/ f16 1 1713830"/>
              <a:gd name="f21" fmla="*/ f17 1 1713830"/>
              <a:gd name="f22" fmla="*/ f18 1 1713830"/>
              <a:gd name="f23" fmla="*/ f5 1 f15"/>
              <a:gd name="f24" fmla="*/ f6 1 f15"/>
              <a:gd name="f25" fmla="+- f19 0 f1"/>
              <a:gd name="f26" fmla="*/ f20 1 f15"/>
              <a:gd name="f27" fmla="*/ f21 1 f15"/>
              <a:gd name="f28" fmla="*/ f22 1 f15"/>
              <a:gd name="f29" fmla="*/ f23 f11 1"/>
              <a:gd name="f30" fmla="*/ f24 f11 1"/>
              <a:gd name="f31" fmla="*/ f24 f12 1"/>
              <a:gd name="f32" fmla="*/ f23 f12 1"/>
              <a:gd name="f33" fmla="*/ f26 f11 1"/>
              <a:gd name="f34" fmla="*/ f27 f12 1"/>
              <a:gd name="f35" fmla="*/ f27 f11 1"/>
              <a:gd name="f36" fmla="*/ f26 f12 1"/>
              <a:gd name="f37" fmla="*/ f28 f11 1"/>
              <a:gd name="f38" fmla="*/ f2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33" y="f34"/>
              </a:cxn>
              <a:cxn ang="f25">
                <a:pos x="f35" y="f36"/>
              </a:cxn>
              <a:cxn ang="f25">
                <a:pos x="f37" y="f34"/>
              </a:cxn>
              <a:cxn ang="f25">
                <a:pos x="f35" y="f38"/>
              </a:cxn>
              <a:cxn ang="f25">
                <a:pos x="f33" y="f34"/>
              </a:cxn>
            </a:cxnLst>
            <a:rect l="f29" t="f32" r="f30" b="f31"/>
            <a:pathLst>
              <a:path w="1713830" h="1713830">
                <a:moveTo>
                  <a:pt x="f5" y="f7"/>
                </a:moveTo>
                <a:cubicBezTo>
                  <a:pt x="f5" y="f8"/>
                  <a:pt x="f8" y="f5"/>
                  <a:pt x="f7" y="f5"/>
                </a:cubicBezTo>
                <a:cubicBezTo>
                  <a:pt x="f9" y="f5"/>
                  <a:pt x="f6" y="f8"/>
                  <a:pt x="f6" y="f7"/>
                </a:cubicBezTo>
                <a:cubicBezTo>
                  <a:pt x="f6" y="f9"/>
                  <a:pt x="f9" y="f6"/>
                  <a:pt x="f7" y="f6"/>
                </a:cubicBezTo>
                <a:cubicBezTo>
                  <a:pt x="f8" y="f6"/>
                  <a:pt x="f5" y="f9"/>
                  <a:pt x="f5" y="f7"/>
                </a:cubicBezTo>
                <a:close/>
              </a:path>
            </a:pathLst>
          </a:custGeom>
          <a:solidFill>
            <a:srgbClr val="00B0F0"/>
          </a:solidFill>
          <a:ln w="12701">
            <a:solidFill>
              <a:srgbClr val="FFFFFF"/>
            </a:solidFill>
            <a:prstDash val="solid"/>
            <a:miter/>
          </a:ln>
        </p:spPr>
        <p:txBody>
          <a:bodyPr vert="horz" wrap="square" lIns="376427" tIns="376427" rIns="376427" bIns="376427" anchor="ctr" anchorCtr="1" compatLnSpc="1"/>
          <a:lstStyle/>
          <a:p>
            <a:pPr algn="ctr" defTabSz="933363">
              <a:lnSpc>
                <a:spcPct val="90000"/>
              </a:lnSpc>
              <a:spcAft>
                <a:spcPts val="900"/>
              </a:spcAft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dirty="0">
                <a:solidFill>
                  <a:srgbClr val="FFFFFF"/>
                </a:solidFill>
                <a:latin typeface="Aptos" panose="02110004020202020204"/>
                <a:ea typeface="+mn-ea"/>
                <a:cs typeface="+mn-cs"/>
              </a:rPr>
              <a:t>Consistency ac. sectors on core regulatory topics</a:t>
            </a:r>
          </a:p>
        </p:txBody>
      </p:sp>
      <p:sp>
        <p:nvSpPr>
          <p:cNvPr id="43" name="Freeform 16">
            <a:extLst>
              <a:ext uri="{FF2B5EF4-FFF2-40B4-BE49-F238E27FC236}">
                <a16:creationId xmlns:a16="http://schemas.microsoft.com/office/drawing/2014/main" id="{B317456B-0B30-10AB-D2AC-4DA9791B9CF6}"/>
              </a:ext>
            </a:extLst>
          </p:cNvPr>
          <p:cNvSpPr/>
          <p:nvPr/>
        </p:nvSpPr>
        <p:spPr>
          <a:xfrm>
            <a:off x="9390591" y="4517715"/>
            <a:ext cx="2244959" cy="167696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713830"/>
              <a:gd name="f7" fmla="val 856915"/>
              <a:gd name="f8" fmla="val 383654"/>
              <a:gd name="f9" fmla="val 1330176"/>
              <a:gd name="f10" fmla="+- 0 0 -90"/>
              <a:gd name="f11" fmla="*/ f3 1 1713830"/>
              <a:gd name="f12" fmla="*/ f4 1 1713830"/>
              <a:gd name="f13" fmla="+- f6 0 f5"/>
              <a:gd name="f14" fmla="*/ f10 f0 1"/>
              <a:gd name="f15" fmla="*/ f13 1 1713830"/>
              <a:gd name="f16" fmla="*/ 0 f13 1"/>
              <a:gd name="f17" fmla="*/ 856915 f13 1"/>
              <a:gd name="f18" fmla="*/ 1713830 f13 1"/>
              <a:gd name="f19" fmla="*/ f14 1 f2"/>
              <a:gd name="f20" fmla="*/ f16 1 1713830"/>
              <a:gd name="f21" fmla="*/ f17 1 1713830"/>
              <a:gd name="f22" fmla="*/ f18 1 1713830"/>
              <a:gd name="f23" fmla="*/ f5 1 f15"/>
              <a:gd name="f24" fmla="*/ f6 1 f15"/>
              <a:gd name="f25" fmla="+- f19 0 f1"/>
              <a:gd name="f26" fmla="*/ f20 1 f15"/>
              <a:gd name="f27" fmla="*/ f21 1 f15"/>
              <a:gd name="f28" fmla="*/ f22 1 f15"/>
              <a:gd name="f29" fmla="*/ f23 f11 1"/>
              <a:gd name="f30" fmla="*/ f24 f11 1"/>
              <a:gd name="f31" fmla="*/ f24 f12 1"/>
              <a:gd name="f32" fmla="*/ f23 f12 1"/>
              <a:gd name="f33" fmla="*/ f26 f11 1"/>
              <a:gd name="f34" fmla="*/ f27 f12 1"/>
              <a:gd name="f35" fmla="*/ f27 f11 1"/>
              <a:gd name="f36" fmla="*/ f26 f12 1"/>
              <a:gd name="f37" fmla="*/ f28 f11 1"/>
              <a:gd name="f38" fmla="*/ f28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33" y="f34"/>
              </a:cxn>
              <a:cxn ang="f25">
                <a:pos x="f35" y="f36"/>
              </a:cxn>
              <a:cxn ang="f25">
                <a:pos x="f37" y="f34"/>
              </a:cxn>
              <a:cxn ang="f25">
                <a:pos x="f35" y="f38"/>
              </a:cxn>
              <a:cxn ang="f25">
                <a:pos x="f33" y="f34"/>
              </a:cxn>
            </a:cxnLst>
            <a:rect l="f29" t="f32" r="f30" b="f31"/>
            <a:pathLst>
              <a:path w="1713830" h="1713830">
                <a:moveTo>
                  <a:pt x="f5" y="f7"/>
                </a:moveTo>
                <a:cubicBezTo>
                  <a:pt x="f5" y="f8"/>
                  <a:pt x="f8" y="f5"/>
                  <a:pt x="f7" y="f5"/>
                </a:cubicBezTo>
                <a:cubicBezTo>
                  <a:pt x="f9" y="f5"/>
                  <a:pt x="f6" y="f8"/>
                  <a:pt x="f6" y="f7"/>
                </a:cubicBezTo>
                <a:cubicBezTo>
                  <a:pt x="f6" y="f9"/>
                  <a:pt x="f9" y="f6"/>
                  <a:pt x="f7" y="f6"/>
                </a:cubicBezTo>
                <a:cubicBezTo>
                  <a:pt x="f8" y="f6"/>
                  <a:pt x="f5" y="f9"/>
                  <a:pt x="f5" y="f7"/>
                </a:cubicBezTo>
                <a:close/>
              </a:path>
            </a:pathLst>
          </a:custGeom>
          <a:solidFill>
            <a:srgbClr val="00B0F0"/>
          </a:solidFill>
          <a:ln w="12701">
            <a:solidFill>
              <a:srgbClr val="FFFFFF"/>
            </a:solidFill>
            <a:prstDash val="solid"/>
            <a:miter/>
          </a:ln>
        </p:spPr>
        <p:txBody>
          <a:bodyPr vert="horz" wrap="square" lIns="376427" tIns="376427" rIns="376427" bIns="376427" anchor="ctr" anchorCtr="1" compatLnSpc="1"/>
          <a:lstStyle/>
          <a:p>
            <a:pPr algn="ctr" defTabSz="933363">
              <a:lnSpc>
                <a:spcPct val="90000"/>
              </a:lnSpc>
              <a:spcAft>
                <a:spcPts val="900"/>
              </a:spcAft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1" dirty="0">
                <a:solidFill>
                  <a:srgbClr val="FFFFFF"/>
                </a:solidFill>
                <a:latin typeface="Aptos" panose="02110004020202020204"/>
                <a:ea typeface="+mn-ea"/>
                <a:cs typeface="+mn-cs"/>
              </a:rPr>
              <a:t>Using new tools jointly, e.g. data </a:t>
            </a:r>
            <a:r>
              <a:rPr lang="en-GB" sz="2000" b="1" dirty="0" err="1">
                <a:solidFill>
                  <a:srgbClr val="FFFFFF"/>
                </a:solidFill>
                <a:latin typeface="Aptos" panose="02110004020202020204"/>
                <a:ea typeface="+mn-ea"/>
                <a:cs typeface="+mn-cs"/>
              </a:rPr>
              <a:t>managem</a:t>
            </a:r>
            <a:r>
              <a:rPr lang="en-GB" sz="2000" b="1" dirty="0">
                <a:solidFill>
                  <a:srgbClr val="FFFFFF"/>
                </a:solidFill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0FB6EF1-CD11-FEEE-6659-3507830F7EEF}"/>
              </a:ext>
            </a:extLst>
          </p:cNvPr>
          <p:cNvSpPr txBox="1"/>
          <p:nvPr/>
        </p:nvSpPr>
        <p:spPr>
          <a:xfrm>
            <a:off x="2154264" y="8927"/>
            <a:ext cx="7744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solidFill>
                  <a:schemeClr val="accent1"/>
                </a:solidFill>
              </a:rPr>
              <a:t>Overview</a:t>
            </a:r>
            <a:r>
              <a:rPr lang="de-DE" sz="2400" b="1" dirty="0">
                <a:solidFill>
                  <a:schemeClr val="accent1"/>
                </a:solidFill>
              </a:rPr>
              <a:t> / Summary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188D69FF-D21A-799E-B165-A466799EF609}"/>
              </a:ext>
            </a:extLst>
          </p:cNvPr>
          <p:cNvCxnSpPr>
            <a:cxnSpLocks/>
          </p:cNvCxnSpPr>
          <p:nvPr/>
        </p:nvCxnSpPr>
        <p:spPr>
          <a:xfrm flipV="1">
            <a:off x="5154627" y="2814121"/>
            <a:ext cx="923353" cy="9963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5485A986-3379-C6F1-4843-77E4F82ECD92}"/>
              </a:ext>
            </a:extLst>
          </p:cNvPr>
          <p:cNvCxnSpPr>
            <a:cxnSpLocks/>
          </p:cNvCxnSpPr>
          <p:nvPr/>
        </p:nvCxnSpPr>
        <p:spPr>
          <a:xfrm flipH="1" flipV="1">
            <a:off x="6072129" y="2808254"/>
            <a:ext cx="922620" cy="9934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444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8595196" y="5352008"/>
            <a:ext cx="185989" cy="27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63" tIns="46032" rIns="92063" bIns="46032"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spcBef>
                <a:spcPct val="0"/>
              </a:spcBef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904752" y="1558377"/>
            <a:ext cx="914281" cy="719043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904752" y="2407577"/>
            <a:ext cx="914281" cy="71745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1904752" y="4105981"/>
            <a:ext cx="914281" cy="717457"/>
          </a:xfrm>
          <a:prstGeom prst="rect">
            <a:avLst/>
          </a:prstGeom>
          <a:solidFill>
            <a:schemeClr val="hlink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1904752" y="3256779"/>
            <a:ext cx="914281" cy="71745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295" name="Text Box 8"/>
          <p:cNvSpPr txBox="1">
            <a:spLocks noChangeArrowheads="1"/>
          </p:cNvSpPr>
          <p:nvPr/>
        </p:nvSpPr>
        <p:spPr bwMode="auto">
          <a:xfrm>
            <a:off x="2001579" y="1779417"/>
            <a:ext cx="720631" cy="2769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1</a:t>
            </a:r>
          </a:p>
        </p:txBody>
      </p: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2001579" y="2627826"/>
            <a:ext cx="720631" cy="2769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2</a:t>
            </a:r>
          </a:p>
        </p:txBody>
      </p:sp>
      <p:sp>
        <p:nvSpPr>
          <p:cNvPr id="12297" name="Text Box 10"/>
          <p:cNvSpPr txBox="1">
            <a:spLocks noChangeArrowheads="1"/>
          </p:cNvSpPr>
          <p:nvPr/>
        </p:nvSpPr>
        <p:spPr bwMode="auto">
          <a:xfrm>
            <a:off x="2020625" y="3481770"/>
            <a:ext cx="720631" cy="2769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3</a:t>
            </a:r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>
            <a:off x="2007927" y="4326230"/>
            <a:ext cx="720631" cy="27696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4</a:t>
            </a:r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6230128" y="1025046"/>
            <a:ext cx="2244433" cy="1292057"/>
          </a:xfrm>
          <a:prstGeom prst="rect">
            <a:avLst/>
          </a:prstGeom>
          <a:solidFill>
            <a:schemeClr val="bg1"/>
          </a:solidFill>
          <a:ln w="254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2300" name="Rectangle 15"/>
          <p:cNvSpPr>
            <a:spLocks noChangeArrowheads="1"/>
          </p:cNvSpPr>
          <p:nvPr/>
        </p:nvSpPr>
        <p:spPr bwMode="auto">
          <a:xfrm>
            <a:off x="5885683" y="2748054"/>
            <a:ext cx="1333326" cy="788884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01" name="Rectangle 16"/>
          <p:cNvSpPr>
            <a:spLocks noChangeArrowheads="1"/>
          </p:cNvSpPr>
          <p:nvPr/>
        </p:nvSpPr>
        <p:spPr bwMode="auto">
          <a:xfrm>
            <a:off x="7492024" y="2748848"/>
            <a:ext cx="1333326" cy="788884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02" name="Rectangle 17"/>
          <p:cNvSpPr>
            <a:spLocks noChangeArrowheads="1"/>
          </p:cNvSpPr>
          <p:nvPr/>
        </p:nvSpPr>
        <p:spPr bwMode="auto">
          <a:xfrm>
            <a:off x="9106302" y="2748848"/>
            <a:ext cx="1331739" cy="788884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03" name="Rectangle 18"/>
          <p:cNvSpPr>
            <a:spLocks noChangeArrowheads="1"/>
          </p:cNvSpPr>
          <p:nvPr/>
        </p:nvSpPr>
        <p:spPr bwMode="auto">
          <a:xfrm>
            <a:off x="9106302" y="3967887"/>
            <a:ext cx="1331739" cy="790473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04" name="Rectangle 19"/>
          <p:cNvSpPr>
            <a:spLocks noChangeArrowheads="1"/>
          </p:cNvSpPr>
          <p:nvPr/>
        </p:nvSpPr>
        <p:spPr bwMode="auto">
          <a:xfrm>
            <a:off x="5271599" y="1348454"/>
            <a:ext cx="844702" cy="67538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05" name="Rectangle 20"/>
          <p:cNvSpPr>
            <a:spLocks noChangeArrowheads="1"/>
          </p:cNvSpPr>
          <p:nvPr/>
        </p:nvSpPr>
        <p:spPr bwMode="auto">
          <a:xfrm>
            <a:off x="7492024" y="3967887"/>
            <a:ext cx="1333326" cy="790473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06" name="Rectangle 21"/>
          <p:cNvSpPr>
            <a:spLocks noChangeArrowheads="1"/>
          </p:cNvSpPr>
          <p:nvPr/>
        </p:nvSpPr>
        <p:spPr bwMode="auto">
          <a:xfrm>
            <a:off x="5879334" y="3967887"/>
            <a:ext cx="1333326" cy="790473"/>
          </a:xfrm>
          <a:prstGeom prst="rect">
            <a:avLst/>
          </a:prstGeom>
          <a:solidFill>
            <a:schemeClr val="accent2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2307" name="AutoShape 22"/>
          <p:cNvCxnSpPr>
            <a:cxnSpLocks noChangeShapeType="1"/>
            <a:stCxn id="12299" idx="2"/>
            <a:endCxn id="12299" idx="2"/>
          </p:cNvCxnSpPr>
          <p:nvPr/>
        </p:nvCxnSpPr>
        <p:spPr bwMode="auto">
          <a:xfrm rot="16200000" flipH="1">
            <a:off x="7352342" y="2329800"/>
            <a:ext cx="1588" cy="1588"/>
          </a:xfrm>
          <a:prstGeom prst="bentConnector3">
            <a:avLst>
              <a:gd name="adj1" fmla="val 13600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8" name="AutoShape 23"/>
          <p:cNvCxnSpPr>
            <a:cxnSpLocks noChangeShapeType="1"/>
            <a:stCxn id="12299" idx="2"/>
            <a:endCxn id="12300" idx="0"/>
          </p:cNvCxnSpPr>
          <p:nvPr/>
        </p:nvCxnSpPr>
        <p:spPr bwMode="auto">
          <a:xfrm rot="5400000">
            <a:off x="6736870" y="2132580"/>
            <a:ext cx="430952" cy="799997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9" name="AutoShape 24"/>
          <p:cNvCxnSpPr>
            <a:cxnSpLocks noChangeShapeType="1"/>
            <a:endCxn id="12341" idx="0"/>
          </p:cNvCxnSpPr>
          <p:nvPr/>
        </p:nvCxnSpPr>
        <p:spPr bwMode="auto">
          <a:xfrm rot="10800000" flipV="1">
            <a:off x="4960293" y="2532576"/>
            <a:ext cx="1592056" cy="216270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0" name="AutoShape 25"/>
          <p:cNvCxnSpPr>
            <a:cxnSpLocks noChangeShapeType="1"/>
            <a:endCxn id="12306" idx="3"/>
          </p:cNvCxnSpPr>
          <p:nvPr/>
        </p:nvCxnSpPr>
        <p:spPr bwMode="auto">
          <a:xfrm rot="5400000">
            <a:off x="6259492" y="3270272"/>
            <a:ext cx="2046021" cy="139682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1" name="AutoShape 26"/>
          <p:cNvCxnSpPr>
            <a:cxnSpLocks noChangeShapeType="1"/>
            <a:endCxn id="12305" idx="1"/>
          </p:cNvCxnSpPr>
          <p:nvPr/>
        </p:nvCxnSpPr>
        <p:spPr bwMode="auto">
          <a:xfrm rot="16200000" flipH="1">
            <a:off x="6399174" y="3270272"/>
            <a:ext cx="2046021" cy="139682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2" name="AutoShape 27"/>
          <p:cNvCxnSpPr>
            <a:cxnSpLocks noChangeShapeType="1"/>
            <a:endCxn id="12303" idx="1"/>
          </p:cNvCxnSpPr>
          <p:nvPr/>
        </p:nvCxnSpPr>
        <p:spPr bwMode="auto">
          <a:xfrm rot="16200000" flipH="1">
            <a:off x="8122180" y="3379000"/>
            <a:ext cx="1830151" cy="13809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3" name="AutoShape 28"/>
          <p:cNvCxnSpPr>
            <a:cxnSpLocks noChangeShapeType="1"/>
          </p:cNvCxnSpPr>
          <p:nvPr/>
        </p:nvCxnSpPr>
        <p:spPr bwMode="auto">
          <a:xfrm rot="16200000" flipH="1">
            <a:off x="8416624" y="1252822"/>
            <a:ext cx="431744" cy="256030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4" name="AutoShape 29"/>
          <p:cNvCxnSpPr>
            <a:cxnSpLocks noChangeShapeType="1"/>
            <a:endCxn id="12301" idx="0"/>
          </p:cNvCxnSpPr>
          <p:nvPr/>
        </p:nvCxnSpPr>
        <p:spPr bwMode="auto">
          <a:xfrm rot="5400000">
            <a:off x="8045196" y="2633768"/>
            <a:ext cx="228570" cy="158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15" name="Text Box 30"/>
          <p:cNvSpPr txBox="1">
            <a:spLocks noChangeArrowheads="1"/>
          </p:cNvSpPr>
          <p:nvPr/>
        </p:nvSpPr>
        <p:spPr bwMode="auto">
          <a:xfrm>
            <a:off x="6212667" y="1288535"/>
            <a:ext cx="2231734" cy="73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2400" b="1" kern="1200" dirty="0" err="1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rPr>
              <a:t>President</a:t>
            </a:r>
            <a:endParaRPr lang="de-DE" altLang="de-DE" sz="2400" b="1" kern="1200" dirty="0">
              <a:solidFill>
                <a:srgbClr val="000000"/>
              </a:solidFill>
              <a:latin typeface="Arial" pitchFamily="34" charset="0"/>
              <a:ea typeface="+mn-ea"/>
              <a:cs typeface="+mn-cs"/>
            </a:endParaRPr>
          </a:p>
          <a:p>
            <a:pPr algn="ctr" defTabSz="914309">
              <a:buClrTx/>
            </a:pPr>
            <a:r>
              <a:rPr lang="de-DE" altLang="de-DE" sz="1800" b="1" kern="1200" dirty="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rPr>
              <a:t>2 VPs</a:t>
            </a:r>
          </a:p>
        </p:txBody>
      </p:sp>
      <p:sp>
        <p:nvSpPr>
          <p:cNvPr id="12316" name="Text Box 31"/>
          <p:cNvSpPr txBox="1">
            <a:spLocks noChangeArrowheads="1"/>
          </p:cNvSpPr>
          <p:nvPr/>
        </p:nvSpPr>
        <p:spPr bwMode="auto">
          <a:xfrm>
            <a:off x="5098846" y="1429142"/>
            <a:ext cx="1212356" cy="369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spcBef>
                <a:spcPct val="60000"/>
              </a:spcBef>
              <a:buClrTx/>
            </a:pPr>
            <a:r>
              <a:rPr lang="de-DE" altLang="de-DE" sz="9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Management Offices</a:t>
            </a:r>
          </a:p>
        </p:txBody>
      </p:sp>
      <p:sp>
        <p:nvSpPr>
          <p:cNvPr id="12317" name="Text Box 32"/>
          <p:cNvSpPr txBox="1">
            <a:spLocks noChangeArrowheads="1"/>
          </p:cNvSpPr>
          <p:nvPr/>
        </p:nvSpPr>
        <p:spPr bwMode="auto">
          <a:xfrm>
            <a:off x="7485675" y="2853666"/>
            <a:ext cx="1333326" cy="55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1</a:t>
            </a:r>
          </a:p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Telecommuni-cations</a:t>
            </a:r>
            <a:endParaRPr lang="de-DE" altLang="de-DE" sz="1000" b="1" kern="1200" dirty="0">
              <a:solidFill>
                <a:srgbClr val="000000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18" name="Text Box 33"/>
          <p:cNvSpPr txBox="1">
            <a:spLocks noChangeArrowheads="1"/>
          </p:cNvSpPr>
          <p:nvPr/>
        </p:nvSpPr>
        <p:spPr bwMode="auto">
          <a:xfrm>
            <a:off x="9119001" y="2853666"/>
            <a:ext cx="1331739" cy="55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2</a:t>
            </a:r>
          </a:p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Telecommuni-cations</a:t>
            </a:r>
            <a:endParaRPr lang="de-DE" altLang="de-DE" sz="1000" b="1" kern="1200" dirty="0">
              <a:solidFill>
                <a:srgbClr val="000000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19" name="Text Box 34"/>
          <p:cNvSpPr txBox="1">
            <a:spLocks noChangeArrowheads="1"/>
          </p:cNvSpPr>
          <p:nvPr/>
        </p:nvSpPr>
        <p:spPr bwMode="auto">
          <a:xfrm>
            <a:off x="7504723" y="4009226"/>
            <a:ext cx="1320628" cy="55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5</a:t>
            </a:r>
          </a:p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Telecommuni-cations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 / Consumer</a:t>
            </a:r>
          </a:p>
        </p:txBody>
      </p:sp>
      <p:sp>
        <p:nvSpPr>
          <p:cNvPr id="12320" name="Text Box 35"/>
          <p:cNvSpPr txBox="1">
            <a:spLocks noChangeArrowheads="1"/>
          </p:cNvSpPr>
          <p:nvPr/>
        </p:nvSpPr>
        <p:spPr bwMode="auto">
          <a:xfrm>
            <a:off x="5807908" y="4040903"/>
            <a:ext cx="1520627" cy="400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4</a:t>
            </a:r>
          </a:p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Telecommuni-cations</a:t>
            </a:r>
            <a:endParaRPr lang="de-DE" altLang="de-DE" sz="1000" b="1" kern="1200" dirty="0">
              <a:solidFill>
                <a:srgbClr val="000000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21" name="Text Box 37"/>
          <p:cNvSpPr txBox="1">
            <a:spLocks noChangeArrowheads="1"/>
          </p:cNvSpPr>
          <p:nvPr/>
        </p:nvSpPr>
        <p:spPr bwMode="auto">
          <a:xfrm>
            <a:off x="5898383" y="2848071"/>
            <a:ext cx="1333326" cy="55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ITS</a:t>
            </a:r>
          </a:p>
          <a:p>
            <a:pPr algn="ctr" defTabSz="914309">
              <a:buClrTx/>
            </a:pP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Information Technology</a:t>
            </a:r>
          </a:p>
        </p:txBody>
      </p:sp>
      <p:sp>
        <p:nvSpPr>
          <p:cNvPr id="12322" name="Rectangle 38"/>
          <p:cNvSpPr>
            <a:spLocks noChangeArrowheads="1"/>
          </p:cNvSpPr>
          <p:nvPr/>
        </p:nvSpPr>
        <p:spPr bwMode="auto">
          <a:xfrm>
            <a:off x="4290455" y="3932967"/>
            <a:ext cx="1331739" cy="825393"/>
          </a:xfrm>
          <a:prstGeom prst="rect">
            <a:avLst/>
          </a:prstGeom>
          <a:solidFill>
            <a:srgbClr val="FFC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25" name="Rectangle 42"/>
          <p:cNvSpPr>
            <a:spLocks noChangeArrowheads="1"/>
          </p:cNvSpPr>
          <p:nvPr/>
        </p:nvSpPr>
        <p:spPr bwMode="auto">
          <a:xfrm>
            <a:off x="3018572" y="1559962"/>
            <a:ext cx="914281" cy="717457"/>
          </a:xfrm>
          <a:prstGeom prst="rect">
            <a:avLst/>
          </a:prstGeom>
          <a:solidFill>
            <a:schemeClr val="hlink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26" name="Rectangle 43"/>
          <p:cNvSpPr>
            <a:spLocks noChangeArrowheads="1"/>
          </p:cNvSpPr>
          <p:nvPr/>
        </p:nvSpPr>
        <p:spPr bwMode="auto">
          <a:xfrm>
            <a:off x="3018572" y="3255451"/>
            <a:ext cx="914281" cy="717457"/>
          </a:xfrm>
          <a:prstGeom prst="rect">
            <a:avLst/>
          </a:prstGeom>
          <a:solidFill>
            <a:schemeClr val="hlink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2323" name="AutoShape 39"/>
          <p:cNvCxnSpPr>
            <a:cxnSpLocks noChangeShapeType="1"/>
            <a:endCxn id="12333" idx="3"/>
          </p:cNvCxnSpPr>
          <p:nvPr/>
        </p:nvCxnSpPr>
        <p:spPr bwMode="auto">
          <a:xfrm rot="5400000">
            <a:off x="4856512" y="4529177"/>
            <a:ext cx="1721846" cy="180958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27" name="Rectangle 44"/>
          <p:cNvSpPr>
            <a:spLocks noChangeArrowheads="1"/>
          </p:cNvSpPr>
          <p:nvPr/>
        </p:nvSpPr>
        <p:spPr bwMode="auto">
          <a:xfrm>
            <a:off x="3020619" y="2399641"/>
            <a:ext cx="914281" cy="717457"/>
          </a:xfrm>
          <a:prstGeom prst="rect">
            <a:avLst/>
          </a:prstGeom>
          <a:solidFill>
            <a:schemeClr val="hlink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28" name="Rectangle 45"/>
          <p:cNvSpPr>
            <a:spLocks noChangeArrowheads="1"/>
          </p:cNvSpPr>
          <p:nvPr/>
        </p:nvSpPr>
        <p:spPr bwMode="auto">
          <a:xfrm>
            <a:off x="3025381" y="4105188"/>
            <a:ext cx="914281" cy="719043"/>
          </a:xfrm>
          <a:prstGeom prst="rect">
            <a:avLst/>
          </a:prstGeom>
          <a:solidFill>
            <a:schemeClr val="hlink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29" name="Text Box 46"/>
          <p:cNvSpPr txBox="1">
            <a:spLocks noChangeArrowheads="1"/>
          </p:cNvSpPr>
          <p:nvPr/>
        </p:nvSpPr>
        <p:spPr bwMode="auto">
          <a:xfrm>
            <a:off x="3098398" y="1763543"/>
            <a:ext cx="720631" cy="27696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6</a:t>
            </a:r>
          </a:p>
        </p:txBody>
      </p:sp>
      <p:sp>
        <p:nvSpPr>
          <p:cNvPr id="12330" name="Text Box 47"/>
          <p:cNvSpPr txBox="1">
            <a:spLocks noChangeArrowheads="1"/>
          </p:cNvSpPr>
          <p:nvPr/>
        </p:nvSpPr>
        <p:spPr bwMode="auto">
          <a:xfrm>
            <a:off x="3119032" y="2577420"/>
            <a:ext cx="720631" cy="27696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7</a:t>
            </a:r>
          </a:p>
        </p:txBody>
      </p:sp>
      <p:sp>
        <p:nvSpPr>
          <p:cNvPr id="12331" name="Text Box 48"/>
          <p:cNvSpPr txBox="1">
            <a:spLocks noChangeArrowheads="1"/>
          </p:cNvSpPr>
          <p:nvPr/>
        </p:nvSpPr>
        <p:spPr bwMode="auto">
          <a:xfrm>
            <a:off x="3126031" y="3473945"/>
            <a:ext cx="720631" cy="27696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8</a:t>
            </a:r>
          </a:p>
        </p:txBody>
      </p:sp>
      <p:sp>
        <p:nvSpPr>
          <p:cNvPr id="12332" name="Text Box 49"/>
          <p:cNvSpPr txBox="1">
            <a:spLocks noChangeArrowheads="1"/>
          </p:cNvSpPr>
          <p:nvPr/>
        </p:nvSpPr>
        <p:spPr bwMode="auto">
          <a:xfrm>
            <a:off x="3122535" y="4316754"/>
            <a:ext cx="720631" cy="27696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9</a:t>
            </a:r>
          </a:p>
        </p:txBody>
      </p:sp>
      <p:sp>
        <p:nvSpPr>
          <p:cNvPr id="12333" name="Rectangle 50"/>
          <p:cNvSpPr>
            <a:spLocks noChangeArrowheads="1"/>
          </p:cNvSpPr>
          <p:nvPr/>
        </p:nvSpPr>
        <p:spPr bwMode="auto">
          <a:xfrm>
            <a:off x="4295215" y="5085342"/>
            <a:ext cx="1331741" cy="790473"/>
          </a:xfrm>
          <a:prstGeom prst="rect">
            <a:avLst/>
          </a:prstGeom>
          <a:solidFill>
            <a:srgbClr val="99CC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 marL="342900" indent="-3429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42866" indent="-342866" algn="ctr" defTabSz="-13871776">
              <a:spcBef>
                <a:spcPct val="0"/>
              </a:spcBef>
              <a:buClr>
                <a:srgbClr val="0000FF"/>
              </a:buClr>
            </a:pPr>
            <a:endParaRPr lang="fr-FR" altLang="de-DE" sz="1200" b="1" kern="1200">
              <a:solidFill>
                <a:srgbClr val="1D6782"/>
              </a:solidFill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2334" name="AutoShape 51"/>
          <p:cNvCxnSpPr>
            <a:cxnSpLocks noChangeShapeType="1"/>
            <a:endCxn id="12322" idx="3"/>
          </p:cNvCxnSpPr>
          <p:nvPr/>
        </p:nvCxnSpPr>
        <p:spPr bwMode="auto">
          <a:xfrm rot="5400000">
            <a:off x="4808506" y="3346262"/>
            <a:ext cx="1813088" cy="185714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35" name="Text Box 52"/>
          <p:cNvSpPr txBox="1">
            <a:spLocks noChangeArrowheads="1"/>
          </p:cNvSpPr>
          <p:nvPr/>
        </p:nvSpPr>
        <p:spPr bwMode="auto">
          <a:xfrm>
            <a:off x="4314519" y="5178229"/>
            <a:ext cx="1331741" cy="400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7</a:t>
            </a:r>
          </a:p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Railway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regulation</a:t>
            </a:r>
            <a:endParaRPr lang="de-DE" altLang="de-DE" sz="1000" b="1" kern="1200" dirty="0">
              <a:solidFill>
                <a:srgbClr val="000000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36" name="Text Box 53"/>
          <p:cNvSpPr txBox="1">
            <a:spLocks noChangeArrowheads="1"/>
          </p:cNvSpPr>
          <p:nvPr/>
        </p:nvSpPr>
        <p:spPr bwMode="auto">
          <a:xfrm>
            <a:off x="1682532" y="693302"/>
            <a:ext cx="3907916" cy="59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342900" indent="-3429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42866" indent="-342866" defTabSz="-13871776">
              <a:spcBef>
                <a:spcPct val="10000"/>
              </a:spcBef>
              <a:buClr>
                <a:srgbClr val="0000FF"/>
              </a:buClr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= Ruling Chambers (Beschlusskammern),</a:t>
            </a:r>
          </a:p>
          <a:p>
            <a:pPr marL="342866" indent="-342866" defTabSz="-13871776">
              <a:spcBef>
                <a:spcPct val="10000"/>
              </a:spcBef>
              <a:buClr>
                <a:srgbClr val="0000FF"/>
              </a:buClr>
            </a:pPr>
            <a:r>
              <a:rPr lang="de-DE" altLang="de-DE" sz="12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competent</a:t>
            </a: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altLang="de-DE" sz="12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bodies</a:t>
            </a: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altLang="de-DE" sz="12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for</a:t>
            </a: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altLang="de-DE" sz="12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regulatory</a:t>
            </a: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altLang="de-DE" sz="12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decisions</a:t>
            </a:r>
            <a:endParaRPr lang="de-DE" altLang="de-DE" sz="1200" b="1" kern="1200" dirty="0">
              <a:solidFill>
                <a:srgbClr val="000000"/>
              </a:solidFill>
              <a:latin typeface="Aptos" panose="02110004020202020204"/>
              <a:ea typeface="+mn-ea"/>
              <a:cs typeface="+mn-cs"/>
            </a:endParaRPr>
          </a:p>
          <a:p>
            <a:pPr marL="342866" indent="-342866" defTabSz="-13871776">
              <a:spcBef>
                <a:spcPct val="10000"/>
              </a:spcBef>
              <a:buClr>
                <a:srgbClr val="0000FF"/>
              </a:buClr>
            </a:pPr>
            <a:r>
              <a:rPr lang="de-DE" altLang="de-DE" sz="12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and</a:t>
            </a: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 </a:t>
            </a:r>
            <a:r>
              <a:rPr lang="de-DE" altLang="de-DE" sz="12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enforcement</a:t>
            </a:r>
            <a:endParaRPr lang="de-DE" altLang="de-DE" sz="1200" b="1" kern="1200" dirty="0">
              <a:solidFill>
                <a:srgbClr val="000000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37" name="Text Box 54"/>
          <p:cNvSpPr txBox="1">
            <a:spLocks noChangeArrowheads="1"/>
          </p:cNvSpPr>
          <p:nvPr/>
        </p:nvSpPr>
        <p:spPr bwMode="auto">
          <a:xfrm>
            <a:off x="4297280" y="2190618"/>
            <a:ext cx="1584119" cy="27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63" tIns="46032" rIns="92063" bIns="46032">
            <a:spAutoFit/>
          </a:bodyPr>
          <a:lstStyle>
            <a:lvl1pPr marL="342900" indent="-3429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42866" indent="-342866" defTabSz="-13871776">
              <a:buClr>
                <a:srgbClr val="0000FF"/>
              </a:buClr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Departments</a:t>
            </a:r>
          </a:p>
        </p:txBody>
      </p:sp>
      <p:sp>
        <p:nvSpPr>
          <p:cNvPr id="12338" name="Rectangle 55"/>
          <p:cNvSpPr>
            <a:spLocks noChangeArrowheads="1"/>
          </p:cNvSpPr>
          <p:nvPr/>
        </p:nvSpPr>
        <p:spPr bwMode="auto">
          <a:xfrm>
            <a:off x="9106303" y="5095572"/>
            <a:ext cx="1367281" cy="790473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39" name="Text Box 56"/>
          <p:cNvSpPr txBox="1">
            <a:spLocks noChangeArrowheads="1"/>
          </p:cNvSpPr>
          <p:nvPr/>
        </p:nvSpPr>
        <p:spPr bwMode="auto">
          <a:xfrm>
            <a:off x="9190429" y="5256041"/>
            <a:ext cx="1260311" cy="507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8</a:t>
            </a:r>
            <a:b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</a:b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HV </a:t>
            </a: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Elec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Grid Expansion</a:t>
            </a:r>
          </a:p>
        </p:txBody>
      </p:sp>
      <p:sp>
        <p:nvSpPr>
          <p:cNvPr id="12340" name="Text Box 57"/>
          <p:cNvSpPr txBox="1">
            <a:spLocks noChangeArrowheads="1"/>
          </p:cNvSpPr>
          <p:nvPr/>
        </p:nvSpPr>
        <p:spPr bwMode="auto">
          <a:xfrm>
            <a:off x="9181160" y="4110815"/>
            <a:ext cx="1225390" cy="35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6 </a:t>
            </a:r>
          </a:p>
          <a:p>
            <a:pPr algn="ctr" defTabSz="914309">
              <a:buClrTx/>
            </a:pP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Energy Regulation</a:t>
            </a:r>
          </a:p>
        </p:txBody>
      </p:sp>
      <p:sp>
        <p:nvSpPr>
          <p:cNvPr id="12341" name="Rectangle 15"/>
          <p:cNvSpPr>
            <a:spLocks noChangeArrowheads="1"/>
          </p:cNvSpPr>
          <p:nvPr/>
        </p:nvSpPr>
        <p:spPr bwMode="auto">
          <a:xfrm>
            <a:off x="4293629" y="2748848"/>
            <a:ext cx="1333326" cy="788884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42" name="Text Box 36"/>
          <p:cNvSpPr txBox="1">
            <a:spLocks noChangeArrowheads="1"/>
          </p:cNvSpPr>
          <p:nvPr/>
        </p:nvSpPr>
        <p:spPr bwMode="auto">
          <a:xfrm>
            <a:off x="4287280" y="2931386"/>
            <a:ext cx="1331741" cy="400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Z</a:t>
            </a:r>
          </a:p>
          <a:p>
            <a:pPr algn="ctr" defTabSz="914309">
              <a:buClrTx/>
            </a:pP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Central </a:t>
            </a: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services</a:t>
            </a:r>
            <a:endParaRPr lang="de-DE" altLang="de-DE" sz="1000" b="1" kern="1200" dirty="0">
              <a:solidFill>
                <a:srgbClr val="000000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43" name="Rectangle 2"/>
          <p:cNvSpPr>
            <a:spLocks noChangeArrowheads="1"/>
          </p:cNvSpPr>
          <p:nvPr/>
        </p:nvSpPr>
        <p:spPr bwMode="auto">
          <a:xfrm>
            <a:off x="709126" y="104559"/>
            <a:ext cx="11178074" cy="301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0799" bIns="10799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 eaLnBrk="0" hangingPunct="0">
              <a:buClrTx/>
            </a:pPr>
            <a:r>
              <a:rPr lang="de-DE" altLang="de-DE" b="1" kern="1200" dirty="0" err="1">
                <a:solidFill>
                  <a:schemeClr val="accent1"/>
                </a:solidFill>
                <a:ea typeface="+mn-ea"/>
                <a:cs typeface="+mn-cs"/>
              </a:rPr>
              <a:t>Example</a:t>
            </a:r>
            <a:r>
              <a:rPr lang="de-DE" altLang="de-DE" b="1" kern="1200" dirty="0">
                <a:solidFill>
                  <a:schemeClr val="accent1"/>
                </a:solidFill>
                <a:ea typeface="+mn-ea"/>
                <a:cs typeface="+mn-cs"/>
              </a:rPr>
              <a:t>: BNetzA – </a:t>
            </a:r>
            <a:r>
              <a:rPr lang="de-DE" altLang="de-DE" b="1" kern="1200" dirty="0" err="1">
                <a:solidFill>
                  <a:schemeClr val="accent1"/>
                </a:solidFill>
                <a:ea typeface="+mn-ea"/>
                <a:cs typeface="+mn-cs"/>
              </a:rPr>
              <a:t>Responsibilities</a:t>
            </a:r>
            <a:r>
              <a:rPr lang="de-DE" altLang="de-DE" b="1" kern="1200" dirty="0">
                <a:solidFill>
                  <a:schemeClr val="accent1"/>
                </a:solidFill>
                <a:ea typeface="+mn-ea"/>
                <a:cs typeface="+mn-cs"/>
              </a:rPr>
              <a:t> and Organisational </a:t>
            </a:r>
            <a:r>
              <a:rPr lang="de-DE" altLang="de-DE" b="1" kern="1200" dirty="0" err="1">
                <a:solidFill>
                  <a:schemeClr val="accent1"/>
                </a:solidFill>
                <a:ea typeface="+mn-ea"/>
                <a:cs typeface="+mn-cs"/>
              </a:rPr>
              <a:t>structure</a:t>
            </a:r>
            <a:r>
              <a:rPr lang="de-DE" altLang="de-DE" b="1" kern="1200" dirty="0">
                <a:solidFill>
                  <a:schemeClr val="accent1"/>
                </a:solidFill>
                <a:ea typeface="+mn-ea"/>
                <a:cs typeface="+mn-cs"/>
              </a:rPr>
              <a:t> (</a:t>
            </a:r>
            <a:r>
              <a:rPr lang="de-DE" altLang="de-DE" b="1" kern="1200" dirty="0" err="1">
                <a:solidFill>
                  <a:schemeClr val="accent1"/>
                </a:solidFill>
                <a:ea typeface="+mn-ea"/>
                <a:cs typeface="+mn-cs"/>
              </a:rPr>
              <a:t>compact</a:t>
            </a:r>
            <a:r>
              <a:rPr lang="de-DE" altLang="de-DE" b="1" kern="1200" dirty="0">
                <a:solidFill>
                  <a:schemeClr val="accent1"/>
                </a:solidFill>
                <a:ea typeface="+mn-ea"/>
                <a:cs typeface="+mn-cs"/>
              </a:rPr>
              <a:t>) </a:t>
            </a:r>
          </a:p>
        </p:txBody>
      </p:sp>
      <p:sp>
        <p:nvSpPr>
          <p:cNvPr id="12344" name="Rectangle 45"/>
          <p:cNvSpPr>
            <a:spLocks noChangeArrowheads="1"/>
          </p:cNvSpPr>
          <p:nvPr/>
        </p:nvSpPr>
        <p:spPr bwMode="auto">
          <a:xfrm>
            <a:off x="3048569" y="4952010"/>
            <a:ext cx="884122" cy="719043"/>
          </a:xfrm>
          <a:prstGeom prst="rect">
            <a:avLst/>
          </a:prstGeom>
          <a:solidFill>
            <a:srgbClr val="99CC00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342853" indent="-342853" algn="ctr" defTabSz="-13871221">
              <a:spcBef>
                <a:spcPct val="0"/>
              </a:spcBef>
              <a:buClr>
                <a:srgbClr val="0000FF"/>
              </a:buClr>
            </a:pPr>
            <a:endParaRPr lang="fr-FR" altLang="de-DE" sz="1200" b="1" kern="1200">
              <a:solidFill>
                <a:srgbClr val="1D6782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46" name="Rectangle 42"/>
          <p:cNvSpPr>
            <a:spLocks noChangeArrowheads="1"/>
          </p:cNvSpPr>
          <p:nvPr/>
        </p:nvSpPr>
        <p:spPr bwMode="auto">
          <a:xfrm>
            <a:off x="4048509" y="1312605"/>
            <a:ext cx="1107436" cy="71745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417DBE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57676F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30000"/>
              </a:spcBef>
              <a:buClr>
                <a:srgbClr val="57676F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30000"/>
              </a:spcBef>
              <a:buClr>
                <a:srgbClr val="57676F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30000"/>
              </a:spcBef>
              <a:buClr>
                <a:srgbClr val="57676F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57676F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57676F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57676F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57676F"/>
              </a:buClr>
              <a:buSzPct val="8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spcBef>
                <a:spcPct val="0"/>
              </a:spcBef>
              <a:buClrTx/>
              <a:buSzTx/>
              <a:buNone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47" name="Text Box 36"/>
          <p:cNvSpPr txBox="1">
            <a:spLocks noChangeArrowheads="1"/>
          </p:cNvSpPr>
          <p:nvPr/>
        </p:nvSpPr>
        <p:spPr bwMode="auto">
          <a:xfrm>
            <a:off x="4108376" y="1441840"/>
            <a:ext cx="1007931" cy="400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Litigation Office</a:t>
            </a:r>
          </a:p>
        </p:txBody>
      </p:sp>
      <p:sp>
        <p:nvSpPr>
          <p:cNvPr id="12349" name="Text Box 41"/>
          <p:cNvSpPr txBox="1">
            <a:spLocks noChangeArrowheads="1"/>
          </p:cNvSpPr>
          <p:nvPr/>
        </p:nvSpPr>
        <p:spPr bwMode="auto">
          <a:xfrm>
            <a:off x="4317439" y="4020878"/>
            <a:ext cx="1292057" cy="553926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000" b="1" kern="1200" dirty="0" err="1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. 3</a:t>
            </a:r>
          </a:p>
          <a:p>
            <a:pPr algn="ctr" defTabSz="914309">
              <a:buClrTx/>
            </a:pPr>
            <a:r>
              <a:rPr lang="de-DE" altLang="de-DE" sz="10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International Relations / Posts</a:t>
            </a:r>
          </a:p>
        </p:txBody>
      </p:sp>
      <p:sp>
        <p:nvSpPr>
          <p:cNvPr id="12350" name="Text Box 12"/>
          <p:cNvSpPr txBox="1">
            <a:spLocks noChangeArrowheads="1"/>
          </p:cNvSpPr>
          <p:nvPr/>
        </p:nvSpPr>
        <p:spPr bwMode="auto">
          <a:xfrm>
            <a:off x="1917450" y="5232961"/>
            <a:ext cx="914281" cy="27696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5</a:t>
            </a:r>
          </a:p>
        </p:txBody>
      </p:sp>
      <p:sp>
        <p:nvSpPr>
          <p:cNvPr id="12351" name="Text Box 49"/>
          <p:cNvSpPr txBox="1">
            <a:spLocks noChangeArrowheads="1"/>
          </p:cNvSpPr>
          <p:nvPr/>
        </p:nvSpPr>
        <p:spPr bwMode="auto">
          <a:xfrm>
            <a:off x="1904752" y="4952010"/>
            <a:ext cx="926979" cy="719043"/>
          </a:xfrm>
          <a:prstGeom prst="rect">
            <a:avLst/>
          </a:prstGeom>
          <a:solidFill>
            <a:srgbClr val="FFC000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 marL="342900" indent="-3429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-13873163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-13873163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42866" indent="-342866" algn="ctr" defTabSz="-13871776">
              <a:spcBef>
                <a:spcPct val="0"/>
              </a:spcBef>
              <a:buClr>
                <a:srgbClr val="0000FF"/>
              </a:buClr>
            </a:pPr>
            <a:endParaRPr lang="de-DE" altLang="de-DE" sz="1200" b="1" kern="1200">
              <a:solidFill>
                <a:srgbClr val="1D6782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52" name="Text Box 11"/>
          <p:cNvSpPr txBox="1">
            <a:spLocks noChangeArrowheads="1"/>
          </p:cNvSpPr>
          <p:nvPr/>
        </p:nvSpPr>
        <p:spPr bwMode="auto">
          <a:xfrm>
            <a:off x="1999370" y="5153546"/>
            <a:ext cx="720631" cy="27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5</a:t>
            </a:r>
          </a:p>
        </p:txBody>
      </p:sp>
      <p:sp>
        <p:nvSpPr>
          <p:cNvPr id="12353" name="Rectangle 6"/>
          <p:cNvSpPr>
            <a:spLocks noChangeArrowheads="1"/>
          </p:cNvSpPr>
          <p:nvPr/>
        </p:nvSpPr>
        <p:spPr bwMode="auto">
          <a:xfrm>
            <a:off x="1923799" y="5805972"/>
            <a:ext cx="914281" cy="717457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54" name="Text Box 10"/>
          <p:cNvSpPr txBox="1">
            <a:spLocks noChangeArrowheads="1"/>
          </p:cNvSpPr>
          <p:nvPr/>
        </p:nvSpPr>
        <p:spPr bwMode="auto">
          <a:xfrm>
            <a:off x="1945228" y="6025426"/>
            <a:ext cx="846027" cy="2769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11</a:t>
            </a:r>
          </a:p>
        </p:txBody>
      </p:sp>
      <p:sp>
        <p:nvSpPr>
          <p:cNvPr id="78" name="Text Box 11"/>
          <p:cNvSpPr txBox="1">
            <a:spLocks noChangeArrowheads="1"/>
          </p:cNvSpPr>
          <p:nvPr/>
        </p:nvSpPr>
        <p:spPr bwMode="auto">
          <a:xfrm>
            <a:off x="3020620" y="5144628"/>
            <a:ext cx="884122" cy="27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de-DE" altLang="de-DE" sz="1200" b="1" kern="1200" dirty="0">
                <a:solidFill>
                  <a:srgbClr val="000000"/>
                </a:solidFill>
                <a:latin typeface="Aptos" panose="02110004020202020204"/>
                <a:ea typeface="+mn-ea"/>
                <a:cs typeface="+mn-cs"/>
              </a:rPr>
              <a:t>BK 10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052" y="1241860"/>
            <a:ext cx="1442702" cy="86671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968207" y="1359902"/>
            <a:ext cx="1005797" cy="369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900" b="1" kern="1200" dirty="0">
                <a:latin typeface="Aptos" panose="02110004020202020204"/>
                <a:ea typeface="+mn-ea"/>
                <a:cs typeface="+mn-cs"/>
              </a:rPr>
              <a:t>Digital Services</a:t>
            </a:r>
          </a:p>
          <a:p>
            <a:pPr algn="ctr" defTabSz="914309">
              <a:buClrTx/>
            </a:pPr>
            <a:r>
              <a:rPr lang="de-DE" sz="900" b="1" kern="1200" dirty="0">
                <a:latin typeface="Aptos" panose="02110004020202020204"/>
                <a:ea typeface="+mn-ea"/>
                <a:cs typeface="+mn-cs"/>
              </a:rPr>
              <a:t>Coordinator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AFA42DB-62E4-BFEA-3B41-E51B816A8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907" y="5804388"/>
            <a:ext cx="914281" cy="719043"/>
          </a:xfrm>
          <a:prstGeom prst="rect">
            <a:avLst/>
          </a:prstGeom>
          <a:solidFill>
            <a:schemeClr val="tx2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defTabSz="914309">
              <a:buClrTx/>
            </a:pPr>
            <a:r>
              <a:rPr lang="fr-FR" altLang="de-DE" sz="12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Grand </a:t>
            </a:r>
          </a:p>
          <a:p>
            <a:pPr algn="ctr" defTabSz="914309">
              <a:buClrTx/>
            </a:pPr>
            <a:r>
              <a:rPr lang="fr-FR" altLang="de-DE" sz="12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BK</a:t>
            </a: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DE06182C-A610-62EF-9DFA-C603BC665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0727" y="5044072"/>
            <a:ext cx="1333326" cy="79047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9">
              <a:buClrTx/>
            </a:pPr>
            <a:endParaRPr lang="fr-FR" altLang="de-DE" sz="12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96CAC1B-8057-86AB-86F7-A410C2E263E6}"/>
              </a:ext>
            </a:extLst>
          </p:cNvPr>
          <p:cNvSpPr txBox="1"/>
          <p:nvPr/>
        </p:nvSpPr>
        <p:spPr>
          <a:xfrm>
            <a:off x="7669006" y="5144626"/>
            <a:ext cx="966664" cy="55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>
              <a:buClrTx/>
            </a:pPr>
            <a:r>
              <a:rPr lang="de-DE" sz="1000" b="1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Dept</a:t>
            </a:r>
            <a:r>
              <a:rPr lang="de-DE" sz="10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. 9</a:t>
            </a:r>
          </a:p>
          <a:p>
            <a:pPr algn="ctr" defTabSz="914309">
              <a:buClrTx/>
            </a:pPr>
            <a:r>
              <a:rPr lang="de-DE" sz="10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Digital</a:t>
            </a:r>
          </a:p>
          <a:p>
            <a:pPr algn="ctr" defTabSz="914309">
              <a:buClrTx/>
            </a:pPr>
            <a:r>
              <a:rPr lang="de-DE" sz="10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Topics</a:t>
            </a:r>
          </a:p>
        </p:txBody>
      </p:sp>
      <p:cxnSp>
        <p:nvCxnSpPr>
          <p:cNvPr id="8" name="AutoShape 28">
            <a:extLst>
              <a:ext uri="{FF2B5EF4-FFF2-40B4-BE49-F238E27FC236}">
                <a16:creationId xmlns:a16="http://schemas.microsoft.com/office/drawing/2014/main" id="{2AE96B6B-61E3-38DE-4AAB-55566582C683}"/>
              </a:ext>
            </a:extLst>
          </p:cNvPr>
          <p:cNvCxnSpPr>
            <a:cxnSpLocks noChangeShapeType="1"/>
            <a:stCxn id="12299" idx="2"/>
            <a:endCxn id="6" idx="1"/>
          </p:cNvCxnSpPr>
          <p:nvPr/>
        </p:nvCxnSpPr>
        <p:spPr bwMode="auto">
          <a:xfrm rot="16200000" flipH="1">
            <a:off x="5875433" y="3794015"/>
            <a:ext cx="3122205" cy="168382"/>
          </a:xfrm>
          <a:prstGeom prst="bentConnector2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C1D554AF-614F-BF10-6CBD-87EB28CECA92}"/>
              </a:ext>
            </a:extLst>
          </p:cNvPr>
          <p:cNvCxnSpPr>
            <a:cxnSpLocks/>
          </p:cNvCxnSpPr>
          <p:nvPr/>
        </p:nvCxnSpPr>
        <p:spPr bwMode="auto">
          <a:xfrm>
            <a:off x="6116302" y="1613783"/>
            <a:ext cx="96364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AutoShape 27">
            <a:extLst>
              <a:ext uri="{FF2B5EF4-FFF2-40B4-BE49-F238E27FC236}">
                <a16:creationId xmlns:a16="http://schemas.microsoft.com/office/drawing/2014/main" id="{53AB4802-AC7F-B545-870F-F70E2546D9A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8125967" y="4495714"/>
            <a:ext cx="1830151" cy="138095"/>
          </a:xfrm>
          <a:prstGeom prst="bentConnector2">
            <a:avLst/>
          </a:prstGeom>
          <a:noFill/>
          <a:ln w="2857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8242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783438"/>
            <a:ext cx="7191375" cy="150495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Thanks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710</Words>
  <Application>Microsoft Office PowerPoint</Application>
  <PresentationFormat>Benutzerdefiniert</PresentationFormat>
  <Paragraphs>105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8</vt:i4>
      </vt:variant>
    </vt:vector>
  </HeadingPairs>
  <TitlesOfParts>
    <vt:vector size="19" baseType="lpstr">
      <vt:lpstr>Inter-Regular</vt:lpstr>
      <vt:lpstr>Calibri</vt:lpstr>
      <vt:lpstr>Times New Roman</vt:lpstr>
      <vt:lpstr>굴림체</vt:lpstr>
      <vt:lpstr>Aptos Display</vt:lpstr>
      <vt:lpstr>Arial</vt:lpstr>
      <vt:lpstr>Aptos</vt:lpstr>
      <vt:lpstr>Custom Design</vt:lpstr>
      <vt:lpstr>1_Custom Design</vt:lpstr>
      <vt:lpstr>4_Custom Design</vt:lpstr>
      <vt:lpstr>Office</vt:lpstr>
      <vt:lpstr>PowerPoint-Präsentation</vt:lpstr>
      <vt:lpstr>Multi-sector regulatory responsibilities</vt:lpstr>
      <vt:lpstr>Multi-sector regulatory responsibilities</vt:lpstr>
      <vt:lpstr>Multi-sector regulatory responsibilities</vt:lpstr>
      <vt:lpstr>PowerPoint-Präsentation</vt:lpstr>
      <vt:lpstr>PowerPoint-Präsentation</vt:lpstr>
      <vt:lpstr>Questions?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3</cp:lastModifiedBy>
  <cp:revision>16</cp:revision>
  <dcterms:created xsi:type="dcterms:W3CDTF">2026-05-14T13:05:40Z</dcterms:created>
  <dcterms:modified xsi:type="dcterms:W3CDTF">2026-09-13T13:02:06Z</dcterms:modified>
</cp:coreProperties>
</file>